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jpg"/>
  <Override PartName="/ppt/media/image4.jpg" ContentType="image/jpg"/>
  <Override PartName="/ppt/media/image5.jpg" ContentType="image/jpg"/>
  <Override PartName="/ppt/media/image6.jpg" ContentType="image/jpg"/>
  <Override PartName="/ppt/notesSlides/notesSlide1.xml" ContentType="application/vnd.openxmlformats-officedocument.presentationml.notesSlide+xml"/>
  <Override PartName="/ppt/media/image7.jpg" ContentType="image/jpg"/>
  <Override PartName="/ppt/media/image9.jpg" ContentType="image/jpg"/>
  <Override PartName="/ppt/media/image10.jpg" ContentType="image/jpg"/>
  <Override PartName="/ppt/media/image11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25"/>
  </p:notesMasterIdLst>
  <p:sldIdLst>
    <p:sldId id="280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ushik Aaryan" initials="KA" lastIdx="1" clrIdx="0">
    <p:extLst>
      <p:ext uri="{19B8F6BF-5375-455C-9EA6-DF929625EA0E}">
        <p15:presenceInfo xmlns:p15="http://schemas.microsoft.com/office/powerpoint/2012/main" userId="407ca464d04fa1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00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E7BF6-1FE5-4DC3-B98E-B36DF1ADADD2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CC617-FA32-4F00-AC16-6A0605B9E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813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CC617-FA32-4F00-AC16-6A0605B9EC2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366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FBAB7-C787-602A-1DD3-19FEFB68B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7FDA30-2161-F79B-029E-FC4BB5330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0178F-727F-1C11-CA44-D700DFB24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6F1A3-C0A3-0C94-FAA6-43E5254CB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7B5AD-05B2-2194-A7C4-AEF2EDC0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9262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EDC20-AC23-B687-394D-F61DC2AE1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96635-8238-A7D6-3D03-5C890C798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F2B6E-1801-6285-415C-1D372B51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128A6-FDD4-6DC0-A61A-576D346B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13F62-7C93-4A53-8BBE-6D35F5C3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007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727F58-F3C9-465B-4B36-91D3591A93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D83B5-6D95-B8BE-84D7-BBD3CD104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24BBB-B007-C8D5-5415-BBC2A6F1D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B10F1-DEA1-772F-F78F-65B3CA503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DC3AE-748D-A184-9FB8-F7A94266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885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73FF-30D8-F9E3-5F17-F2D2C2001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8F78A-C824-8229-A7D3-0A1884D26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66818-F059-142E-FEFC-5FC88FBE1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02E4B-C357-BC00-3F68-9B63546A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E37AB-11AB-605F-327D-563A7206E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3863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2878-CC91-EC36-6620-E5FDEE4EA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F8B7B-FEF3-80E1-C740-60301AA1C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2D3F9-F151-5F3A-6651-D062B79E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4A57B-854C-D4E3-1BCE-1D82E597E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D6E2B-F984-D710-8B96-B7D1AFF9E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227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6540-4844-CF7C-1F56-480C1EEA1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1DF3B-2273-3005-D0AF-038F7F4E3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6316DA-74A1-5641-234E-95B5DA5BA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D9919-61DA-2F93-4691-02FED5091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B4DB4-A6E7-D8ED-7533-D974E37D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99F3C-46D7-3876-C16E-FAFB8FB8C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078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D0662-EF26-37B9-4400-36576319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4CC58-60B5-713A-F3EF-ABCC8D7EB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E97D44-A65E-4C58-D3D7-15F687A5B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C6DE6D-3904-95B9-F9B2-A568E65393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7E4ADF-3050-25E1-D4AB-4F467A0966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8BD33D-FF12-5CAA-AC6F-C031CFFB1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7C24C0-F8A4-F024-CACC-7ABB3255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B5CFD-B993-EB73-029F-EF1FCC52C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1176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9E04-B231-A85E-FFE5-FEF38C387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504BAE-9611-BAE3-7F0F-D7ACE809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7E89C9-D33D-9210-5EB2-282520DDC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18DDD-38FB-D6BB-ED8E-72CF8C38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9401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D37F49-4825-4199-01C0-7176CA06D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BDB4-2E85-4AE4-8A72-BA4A05D1A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7BB24-01CC-F07B-1E5A-A1B1661B5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4473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9EBF-2056-E089-A858-C23D5326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70B1-57A9-4792-FB10-4B2FD2035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D665D-CFC2-1C9B-6C6C-55DA7B203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17329-CE42-CBE1-A742-11A6BC0E7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171129-EE89-C671-11AC-284D7EBA6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35E98-158A-FFF7-E081-0D1A0CDC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398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10DA-3C6C-7D2E-2F51-42CF1618C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D61D12-786A-6783-A4A6-D7A681ED4A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44368-2A5C-CA57-6A13-D84D8E15D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7ABDC-2453-07BF-A017-F4C48D539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E6609-B765-4D5B-E6DD-D450CF1B9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6FF3B-CC21-0E68-C3BB-7112BDEC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0582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A14E3B-0E88-5EC8-0516-262E8703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B5F71-610C-9C66-FFD2-DB7BF3BC0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E9B9B-7CA4-6938-AE40-8CFBFCE34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E3218-D5BC-CF88-846F-FC604B0AD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14441-4949-05BA-0F54-8A89C8AD3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0988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97E4E-7FF4-3519-3D41-D851A72A6B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95E89A-5609-62BE-A597-0C78BEE92D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B37DD-CD75-21A6-0108-25E7E9F57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276B66-5765-5867-814C-AF36389E3C91}"/>
              </a:ext>
            </a:extLst>
          </p:cNvPr>
          <p:cNvSpPr txBox="1"/>
          <p:nvPr/>
        </p:nvSpPr>
        <p:spPr>
          <a:xfrm>
            <a:off x="457200" y="563880"/>
            <a:ext cx="784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IN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</a:t>
            </a:r>
          </a:p>
          <a:p>
            <a:r>
              <a:rPr lang="en-IN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IN</a:t>
            </a:r>
          </a:p>
          <a:p>
            <a:r>
              <a:rPr lang="en-IN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SMART CITIES</a:t>
            </a:r>
            <a:endParaRPr lang="en-IN" sz="32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141931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330200"/>
            <a:ext cx="8007350" cy="28341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71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3.2</a:t>
            </a:r>
            <a:r>
              <a:rPr b="1" spc="41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Enhanced Energy</a:t>
            </a:r>
            <a:r>
              <a:rPr b="1" spc="-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Management:</a:t>
            </a:r>
            <a:r>
              <a:rPr b="1" spc="-30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consumption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buildings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homes.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instance,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thermostats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learn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occupants'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behavior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adjust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heating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cooling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settings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conserve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energy.</a:t>
            </a:r>
            <a:r>
              <a:rPr spc="-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also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 renewable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sources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like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solar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wind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power.</a:t>
            </a:r>
            <a:endParaRPr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39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Through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real-time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data,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Enhanced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demand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supply,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inefficiencies,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usage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waste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lower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carbon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emissions.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done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implementing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various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strategies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load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shifting,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demand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response,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storage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management.</a:t>
            </a:r>
            <a:endParaRPr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650" y="3429000"/>
            <a:ext cx="7924800" cy="3124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17394" y="5791200"/>
            <a:ext cx="4645406" cy="111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Palatino Linotype"/>
                <a:cs typeface="Palatino Linotype"/>
              </a:rPr>
              <a:t>Figure</a:t>
            </a:r>
            <a:r>
              <a:rPr sz="1700" spc="5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5:</a:t>
            </a:r>
            <a:r>
              <a:rPr sz="1700" spc="-5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Energy</a:t>
            </a:r>
            <a:r>
              <a:rPr sz="1700" spc="-10" dirty="0">
                <a:latin typeface="Palatino Linotype"/>
                <a:cs typeface="Palatino Linotype"/>
              </a:rPr>
              <a:t> </a:t>
            </a:r>
            <a:r>
              <a:rPr sz="1700" spc="-5" dirty="0">
                <a:latin typeface="Palatino Linotype"/>
                <a:cs typeface="Palatino Linotype"/>
              </a:rPr>
              <a:t>Sustainability</a:t>
            </a:r>
            <a:r>
              <a:rPr sz="1700" dirty="0">
                <a:latin typeface="Palatino Linotype"/>
                <a:cs typeface="Palatino Linotype"/>
              </a:rPr>
              <a:t> </a:t>
            </a:r>
            <a:r>
              <a:rPr sz="1700" spc="-5" dirty="0">
                <a:latin typeface="Palatino Linotype"/>
                <a:cs typeface="Palatino Linotype"/>
              </a:rPr>
              <a:t>in </a:t>
            </a:r>
            <a:r>
              <a:rPr sz="1700" dirty="0">
                <a:latin typeface="Palatino Linotype"/>
                <a:cs typeface="Palatino Linotype"/>
              </a:rPr>
              <a:t>Smart</a:t>
            </a:r>
            <a:r>
              <a:rPr sz="1700" spc="-25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Cities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795"/>
              </a:lnSpc>
            </a:pPr>
            <a:r>
              <a:rPr dirty="0"/>
              <a:t>13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533400"/>
            <a:ext cx="8113395" cy="5962393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355600" marR="15240" indent="-342900">
              <a:lnSpc>
                <a:spcPct val="102200"/>
              </a:lnSpc>
              <a:spcBef>
                <a:spcPts val="20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3.3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Improved Public </a:t>
            </a:r>
            <a:r>
              <a:rPr b="1" dirty="0">
                <a:latin typeface="Times New Roman"/>
                <a:cs typeface="Times New Roman"/>
              </a:rPr>
              <a:t>Safety: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 can be used to enhance public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safety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 analyzing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real- 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time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from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surveillance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cameras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detect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threats,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accidents,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crimes,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fires.</a:t>
            </a:r>
            <a:r>
              <a:rPr spc="-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also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alert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emergency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dispatch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appropriate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teams.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from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security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cameras,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sensors,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sources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detect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endParaRPr dirty="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prevent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crime,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quickly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emergencies.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55600" marR="6032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Predictive</a:t>
            </a:r>
            <a:r>
              <a:rPr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b="1" spc="-5" dirty="0">
                <a:solidFill>
                  <a:srgbClr val="252525"/>
                </a:solidFill>
                <a:latin typeface="Times New Roman"/>
                <a:cs typeface="Times New Roman"/>
              </a:rPr>
              <a:t>Policing:</a:t>
            </a:r>
            <a:r>
              <a:rPr b="1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predictive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policing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law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enforcement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agencies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where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crimes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likely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occur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based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historical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crime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factors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weather,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time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35" dirty="0">
                <a:solidFill>
                  <a:srgbClr val="252525"/>
                </a:solidFill>
                <a:latin typeface="Times New Roman"/>
                <a:cs typeface="Times New Roman"/>
              </a:rPr>
              <a:t>day,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local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events.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prevent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crime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enable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police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more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quickly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efficiently.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26289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Emergency</a:t>
            </a:r>
            <a:r>
              <a:rPr b="1" spc="-2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Response:</a:t>
            </a:r>
            <a:r>
              <a:rPr b="1" spc="-15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emergency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 help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emergency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 services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more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quickly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efficiently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emergencies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natural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disasters,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accidents,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terrorist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attacks.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example,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real-time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from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social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media,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cameras,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sources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location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severity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emergency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dispatch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 appropriate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30" dirty="0">
                <a:solidFill>
                  <a:srgbClr val="252525"/>
                </a:solidFill>
                <a:latin typeface="Times New Roman"/>
                <a:cs typeface="Times New Roman"/>
              </a:rPr>
              <a:t>team</a:t>
            </a:r>
            <a:r>
              <a:rPr spc="-30" dirty="0">
                <a:solidFill>
                  <a:srgbClr val="7E7E7E"/>
                </a:solidFill>
                <a:latin typeface="Verdana"/>
                <a:cs typeface="Verdana"/>
              </a:rPr>
              <a:t>.</a:t>
            </a:r>
            <a:endParaRPr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795"/>
              </a:lnSpc>
            </a:pPr>
            <a:r>
              <a:rPr dirty="0"/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136524"/>
            <a:ext cx="8206105" cy="67127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413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3.4</a:t>
            </a:r>
            <a:r>
              <a:rPr b="1" spc="41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Enhanced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Healthcare:</a:t>
            </a:r>
            <a:r>
              <a:rPr b="1" spc="-15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healthcare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patient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outcomes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healthcare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costs.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example,</a:t>
            </a:r>
            <a:r>
              <a:rPr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medical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patient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outcomes,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enabling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doctors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provide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personalized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treatment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plans.</a:t>
            </a:r>
            <a:r>
              <a:rPr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also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healthcare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hospital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operations.</a:t>
            </a:r>
            <a:endParaRPr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There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some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more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important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points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how</a:t>
            </a:r>
            <a:r>
              <a:rPr spc="-9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enhance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healthcare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cities: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264795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Medical</a:t>
            </a:r>
            <a:r>
              <a:rPr b="1" spc="-1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Diagnosis:</a:t>
            </a:r>
            <a:r>
              <a:rPr b="1" spc="10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medical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diagnosis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doctors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diagnose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diseases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provide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personalized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treatment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plans.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example,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medical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images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lab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results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anomalies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that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may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missed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human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doctors.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15684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Remote</a:t>
            </a:r>
            <a:r>
              <a:rPr b="1" spc="-3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Patient</a:t>
            </a:r>
            <a:r>
              <a:rPr b="1" spc="-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Monitoring: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remote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patient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monitoring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doctors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patients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outside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hospital,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reducing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healthcare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costs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improving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patient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outcomes.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These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wearables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vital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signs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data,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-9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detect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changes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alert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doctors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issues.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Drug</a:t>
            </a:r>
            <a:r>
              <a:rPr b="1" spc="-1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Discovery:</a:t>
            </a:r>
            <a:r>
              <a:rPr b="1" spc="-30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accelerate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drug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discovery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development,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reducing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time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cost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bringing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new drugs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market.</a:t>
            </a:r>
            <a:r>
              <a:rPr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large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datasets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drug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candidates,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their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efficacy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toxicity,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recommend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best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drug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development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strategies.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795"/>
              </a:lnSpc>
            </a:pPr>
            <a:r>
              <a:rPr dirty="0"/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304801"/>
            <a:ext cx="8127365" cy="2834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Healthcare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Resource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Management: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 can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healthcare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cities,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improving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efficiency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reducing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costs.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example,</a:t>
            </a:r>
            <a:r>
              <a:rPr sz="2000"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hospital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patient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flow,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staffing,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wait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times.</a:t>
            </a:r>
            <a:endParaRPr sz="2000" dirty="0">
              <a:latin typeface="Times New Roman"/>
              <a:cs typeface="Times New Roman"/>
            </a:endParaRPr>
          </a:p>
          <a:p>
            <a:pPr marL="355600" marR="45720" indent="-342900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Personalized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Medicine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personalized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medicine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doctors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tailor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treatments</a:t>
            </a:r>
            <a:r>
              <a:rPr sz="2000" spc="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individual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patients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based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their</a:t>
            </a:r>
            <a:r>
              <a:rPr sz="2000"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unique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genetics,</a:t>
            </a:r>
            <a:r>
              <a:rPr sz="2000"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lifestyle,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medical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history.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example,</a:t>
            </a:r>
            <a:r>
              <a:rPr sz="2000"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patient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their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different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treatments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recommend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most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effective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course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action.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3429000"/>
            <a:ext cx="6053074" cy="3124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41195" y="6019799"/>
            <a:ext cx="3426206" cy="8233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Palatino Linotype"/>
                <a:cs typeface="Palatino Linotype"/>
              </a:rPr>
              <a:t>Figure </a:t>
            </a:r>
            <a:r>
              <a:rPr sz="1700" dirty="0">
                <a:latin typeface="Palatino Linotype"/>
                <a:cs typeface="Palatino Linotype"/>
              </a:rPr>
              <a:t>6:</a:t>
            </a:r>
            <a:r>
              <a:rPr sz="1700" spc="-20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Smart</a:t>
            </a:r>
            <a:r>
              <a:rPr sz="1700" spc="-15" dirty="0">
                <a:latin typeface="Palatino Linotype"/>
                <a:cs typeface="Palatino Linotype"/>
              </a:rPr>
              <a:t> </a:t>
            </a:r>
            <a:r>
              <a:rPr sz="1700" spc="-5" dirty="0">
                <a:latin typeface="Palatino Linotype"/>
                <a:cs typeface="Palatino Linotype"/>
              </a:rPr>
              <a:t>Health</a:t>
            </a:r>
            <a:r>
              <a:rPr sz="1700" spc="-25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Care</a:t>
            </a:r>
            <a:r>
              <a:rPr sz="1700" spc="-20" dirty="0">
                <a:latin typeface="Palatino Linotype"/>
                <a:cs typeface="Palatino Linotype"/>
              </a:rPr>
              <a:t> </a:t>
            </a:r>
            <a:r>
              <a:rPr sz="1700" spc="-5" dirty="0">
                <a:latin typeface="Palatino Linotype"/>
                <a:cs typeface="Palatino Linotype"/>
              </a:rPr>
              <a:t>System</a:t>
            </a:r>
            <a:endParaRPr sz="17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795"/>
              </a:lnSpc>
            </a:pPr>
            <a:r>
              <a:rPr dirty="0"/>
              <a:t>16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136524"/>
            <a:ext cx="8268335" cy="63844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06375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3.5</a:t>
            </a:r>
            <a:r>
              <a:rPr b="1" spc="420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Improved</a:t>
            </a:r>
            <a:r>
              <a:rPr b="1" spc="-9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Air</a:t>
            </a:r>
            <a:r>
              <a:rPr b="1" spc="-4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Quality:</a:t>
            </a:r>
            <a:r>
              <a:rPr b="1" spc="-10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quality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monitoring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detect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pollution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levels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sources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pollution.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example,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installed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throughout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quality,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-9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be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provide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real-time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alerts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recommendations.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dirty="0">
              <a:latin typeface="Times New Roman"/>
              <a:cs typeface="Times New Roman"/>
            </a:endParaRPr>
          </a:p>
          <a:p>
            <a:pPr marL="355600" marR="24765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b="1" spc="-5" dirty="0">
                <a:latin typeface="Times New Roman"/>
                <a:cs typeface="Times New Roman"/>
              </a:rPr>
              <a:t>Real-time monitoring: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 sensors can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installed in various locations throughout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 city to collect data on air quality in real-time. This can help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identify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areas where pollution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high,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take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immediate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action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air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quality.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b="1" spc="-5" dirty="0">
                <a:latin typeface="Times New Roman"/>
                <a:cs typeface="Times New Roman"/>
              </a:rPr>
              <a:t>Predictive </a:t>
            </a:r>
            <a:r>
              <a:rPr b="1" dirty="0">
                <a:latin typeface="Times New Roman"/>
                <a:cs typeface="Times New Roman"/>
              </a:rPr>
              <a:t>modeling: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 can use historical data to create predictive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models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that can forecast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air pollution levels. This can help city planners to take proactive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measures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 reduce pollution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levels,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rerouting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or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adjusting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factory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schedules.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255904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Indoor</a:t>
            </a:r>
            <a:r>
              <a:rPr b="1" spc="-2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air</a:t>
            </a:r>
            <a:r>
              <a:rPr b="1" spc="-3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quality</a:t>
            </a:r>
            <a:r>
              <a:rPr b="1" spc="2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monitoring:</a:t>
            </a:r>
            <a:r>
              <a:rPr b="1" spc="10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also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installed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buildings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indoor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quality.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 This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sources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 pollution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provide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recommendations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how to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air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quality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indoors.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9080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spc="-5" dirty="0">
                <a:latin typeface="Times New Roman"/>
                <a:cs typeface="Times New Roman"/>
              </a:rPr>
              <a:t>Environmental</a:t>
            </a:r>
            <a:r>
              <a:rPr b="1" spc="-10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policy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optimization: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effectiveness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current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environmental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policies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suggest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changes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that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could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air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quality.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city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governments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make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informed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decisions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that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have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positive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impact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air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quality.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795"/>
              </a:lnSpc>
            </a:pPr>
            <a:r>
              <a:rPr dirty="0"/>
              <a:t>17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795"/>
              </a:lnSpc>
            </a:pPr>
            <a:r>
              <a:rPr dirty="0"/>
              <a:t>18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1" y="512708"/>
            <a:ext cx="7617459" cy="24468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30"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FUTURE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SCOPE</a:t>
            </a:r>
            <a:endParaRPr sz="24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16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integration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000"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technology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expected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revolutionize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urban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life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by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enhancing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efficiency,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sustainability,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safety.</a:t>
            </a:r>
            <a:r>
              <a:rPr sz="2000" spc="-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resources,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enable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better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decision-making,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citizen</a:t>
            </a:r>
            <a:r>
              <a:rPr sz="2000"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services.</a:t>
            </a:r>
            <a:r>
              <a:rPr sz="2000"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continue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grow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become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more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complex,</a:t>
            </a:r>
            <a:r>
              <a:rPr sz="2000"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technology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will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play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increasingly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important</a:t>
            </a:r>
            <a:r>
              <a:rPr sz="2000"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role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managing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urban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environments.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2370" y="3262313"/>
            <a:ext cx="6324600" cy="32766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60194" y="6019799"/>
            <a:ext cx="4797806" cy="8233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Palatino Linotype"/>
                <a:cs typeface="Palatino Linotype"/>
              </a:rPr>
              <a:t>Figure</a:t>
            </a:r>
            <a:r>
              <a:rPr sz="1700" spc="5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7:</a:t>
            </a:r>
            <a:r>
              <a:rPr sz="1700" spc="-5" dirty="0">
                <a:latin typeface="Palatino Linotype"/>
                <a:cs typeface="Palatino Linotype"/>
              </a:rPr>
              <a:t> scalable</a:t>
            </a:r>
            <a:r>
              <a:rPr sz="1700" spc="10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IoT</a:t>
            </a:r>
            <a:r>
              <a:rPr sz="1700" spc="-10" dirty="0">
                <a:latin typeface="Palatino Linotype"/>
                <a:cs typeface="Palatino Linotype"/>
              </a:rPr>
              <a:t> </a:t>
            </a:r>
            <a:r>
              <a:rPr sz="1700" spc="-5" dirty="0">
                <a:latin typeface="Palatino Linotype"/>
                <a:cs typeface="Palatino Linotype"/>
              </a:rPr>
              <a:t>architecture</a:t>
            </a:r>
            <a:r>
              <a:rPr sz="1700" spc="-30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for</a:t>
            </a:r>
            <a:r>
              <a:rPr sz="1700" spc="-20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a</a:t>
            </a:r>
            <a:r>
              <a:rPr sz="1700" spc="10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smart</a:t>
            </a:r>
            <a:r>
              <a:rPr sz="1700" spc="-5" dirty="0">
                <a:latin typeface="Palatino Linotype"/>
                <a:cs typeface="Palatino Linotype"/>
              </a:rPr>
              <a:t> </a:t>
            </a:r>
            <a:r>
              <a:rPr sz="1700" spc="-40" dirty="0">
                <a:latin typeface="Palatino Linotype"/>
                <a:cs typeface="Palatino Linotype"/>
              </a:rPr>
              <a:t>city.</a:t>
            </a:r>
            <a:endParaRPr sz="17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228600"/>
            <a:ext cx="8229600" cy="2571216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355600" marR="5080" indent="-342900">
              <a:lnSpc>
                <a:spcPct val="102200"/>
              </a:lnSpc>
              <a:spcBef>
                <a:spcPts val="20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4.1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Autonomous </a:t>
            </a:r>
            <a:r>
              <a:rPr sz="2000" b="1" spc="-5" dirty="0">
                <a:latin typeface="Times New Roman"/>
                <a:cs typeface="Times New Roman"/>
              </a:rPr>
              <a:t>vehicles:</a:t>
            </a:r>
            <a:r>
              <a:rPr sz="2000" b="1" spc="415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 Self-driving cars and other autonomous vehicles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will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play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key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role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future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cities,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reducing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increasing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safety.</a:t>
            </a:r>
            <a:r>
              <a:rPr sz="2000" spc="-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these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vehicles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navigate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complex</a:t>
            </a:r>
            <a:r>
              <a:rPr sz="2000"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urban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environments,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detect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obstacles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 avoid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collisions.</a:t>
            </a:r>
            <a:endParaRPr sz="2000" dirty="0">
              <a:latin typeface="Times New Roman"/>
              <a:cs typeface="Times New Roman"/>
            </a:endParaRPr>
          </a:p>
          <a:p>
            <a:pPr marL="355600" marR="158750" indent="-34290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Autonomous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vehicles,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including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self-driving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cars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types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transportation,</a:t>
            </a:r>
            <a:r>
              <a:rPr sz="2000"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have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significantly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transform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way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people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move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around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 cities.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5901" y="2971800"/>
            <a:ext cx="6057900" cy="3657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27857" y="6046419"/>
            <a:ext cx="2208530" cy="8233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Times New Roman"/>
                <a:cs typeface="Times New Roman"/>
              </a:rPr>
              <a:t>Figure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8: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Self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driving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car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795"/>
              </a:lnSpc>
            </a:pPr>
            <a:r>
              <a:rPr dirty="0"/>
              <a:t>19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34949"/>
            <a:ext cx="8011159" cy="58304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1303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4.2</a:t>
            </a:r>
            <a:r>
              <a:rPr b="1" spc="10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Intelligent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traffic</a:t>
            </a:r>
            <a:r>
              <a:rPr b="1" spc="-2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management:</a:t>
            </a:r>
            <a:r>
              <a:rPr b="1" spc="-20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flow,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congestion,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safety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on city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streets.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analyzing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from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cameras,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adjust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lights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signage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ensure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efficient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safe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movement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vehicles.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Intelligent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involves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using</a:t>
            </a:r>
            <a:r>
              <a:rPr spc="-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advanced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technologies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flow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streets.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transportation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efficiency,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emissions,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safety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drivers,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pedestrians,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cyclists.There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some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ways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that</a:t>
            </a:r>
            <a:r>
              <a:rPr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 used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intelligent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939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spc="-5" dirty="0">
                <a:latin typeface="Times New Roman"/>
                <a:cs typeface="Times New Roman"/>
              </a:rPr>
              <a:t>Real-time</a:t>
            </a:r>
            <a:r>
              <a:rPr b="1" spc="-2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traffic</a:t>
            </a:r>
            <a:r>
              <a:rPr b="1" spc="-40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monitoring:</a:t>
            </a:r>
            <a:r>
              <a:rPr b="1" spc="25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from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sensors,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cameras,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sources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real-time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flow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areas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congestion.</a:t>
            </a:r>
            <a:r>
              <a:rPr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information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signals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adjust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flow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1651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spc="-5" dirty="0">
                <a:latin typeface="Times New Roman"/>
                <a:cs typeface="Times New Roman"/>
              </a:rPr>
              <a:t>Predictive</a:t>
            </a:r>
            <a:r>
              <a:rPr b="1" spc="-1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traffic</a:t>
            </a:r>
            <a:r>
              <a:rPr b="1" spc="-2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analysis:</a:t>
            </a:r>
            <a:r>
              <a:rPr b="1" spc="-25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anticipate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areas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before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occur.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adjust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flow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minimize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impact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drivers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pedestrians.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795"/>
              </a:lnSpc>
            </a:pPr>
            <a:r>
              <a:rPr dirty="0"/>
              <a:t>20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381001"/>
            <a:ext cx="8208645" cy="235134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Incident </a:t>
            </a:r>
            <a:r>
              <a:rPr sz="2000" b="1" spc="-5" dirty="0">
                <a:latin typeface="Times New Roman"/>
                <a:cs typeface="Times New Roman"/>
              </a:rPr>
              <a:t>detection </a:t>
            </a:r>
            <a:r>
              <a:rPr sz="2000" b="1" dirty="0">
                <a:latin typeface="Times New Roman"/>
                <a:cs typeface="Times New Roman"/>
              </a:rPr>
              <a:t>and </a:t>
            </a:r>
            <a:r>
              <a:rPr sz="2000" b="1" spc="-5" dirty="0">
                <a:latin typeface="Times New Roman"/>
                <a:cs typeface="Times New Roman"/>
              </a:rPr>
              <a:t>response: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 algorithms can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 data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incidents such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as accidents or road closures, and provide real-time alerts to traffic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systems. This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times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minimize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impact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incidents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flow.</a:t>
            </a:r>
            <a:endParaRPr sz="2000" dirty="0">
              <a:latin typeface="Times New Roman"/>
              <a:cs typeface="Times New Roman"/>
            </a:endParaRPr>
          </a:p>
          <a:p>
            <a:pPr marL="355600" marR="27940" indent="-342900" algn="just">
              <a:lnSpc>
                <a:spcPct val="106700"/>
              </a:lnSpc>
              <a:spcBef>
                <a:spcPts val="114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Dynamic speed </a:t>
            </a:r>
            <a:r>
              <a:rPr sz="2000" b="1" spc="-5" dirty="0">
                <a:latin typeface="Times New Roman"/>
                <a:cs typeface="Times New Roman"/>
              </a:rPr>
              <a:t>limits: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 can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used to adjust speed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limits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based on real-time traffic data,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helping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safety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city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streets.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6461" y="2971800"/>
            <a:ext cx="5867400" cy="3505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98394" y="5429199"/>
            <a:ext cx="3589654" cy="13721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Palatino Linotype"/>
                <a:cs typeface="Palatino Linotype"/>
              </a:rPr>
              <a:t>Figure </a:t>
            </a:r>
            <a:r>
              <a:rPr sz="1700" dirty="0">
                <a:latin typeface="Palatino Linotype"/>
                <a:cs typeface="Palatino Linotype"/>
              </a:rPr>
              <a:t>9:</a:t>
            </a:r>
            <a:r>
              <a:rPr sz="1700" spc="-20" dirty="0">
                <a:latin typeface="Palatino Linotype"/>
                <a:cs typeface="Palatino Linotype"/>
              </a:rPr>
              <a:t> Traffic</a:t>
            </a:r>
            <a:r>
              <a:rPr sz="1700" spc="-15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Management</a:t>
            </a:r>
            <a:r>
              <a:rPr sz="1700" spc="-25" dirty="0">
                <a:latin typeface="Palatino Linotype"/>
                <a:cs typeface="Palatino Linotype"/>
              </a:rPr>
              <a:t> </a:t>
            </a:r>
            <a:r>
              <a:rPr sz="1700" spc="-5" dirty="0">
                <a:latin typeface="Palatino Linotype"/>
                <a:cs typeface="Palatino Linotype"/>
              </a:rPr>
              <a:t>System</a:t>
            </a:r>
            <a:endParaRPr sz="17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" y="6629399"/>
            <a:ext cx="4590160" cy="2385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60"/>
              </a:spcBef>
            </a:pPr>
            <a:r>
              <a:rPr sz="1500" dirty="0">
                <a:latin typeface="Palatino Linotype"/>
                <a:cs typeface="Palatino Linotype"/>
              </a:rPr>
              <a:t>21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533400"/>
            <a:ext cx="8107680" cy="5865708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55600" marR="323850" indent="-342900">
              <a:lnSpc>
                <a:spcPct val="103299"/>
              </a:lnSpc>
              <a:spcBef>
                <a:spcPts val="1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4.3</a:t>
            </a:r>
            <a:r>
              <a:rPr b="1" spc="409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Improved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Safety</a:t>
            </a:r>
            <a:r>
              <a:rPr b="1" spc="-2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and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Security</a:t>
            </a:r>
            <a:r>
              <a:rPr b="1" spc="-20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through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Intelligent</a:t>
            </a:r>
            <a:r>
              <a:rPr b="1" dirty="0">
                <a:latin typeface="Times New Roman"/>
                <a:cs typeface="Times New Roman"/>
              </a:rPr>
              <a:t> Surveillance:</a:t>
            </a:r>
            <a:r>
              <a:rPr b="1" spc="265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cameras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enhance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safety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emergency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identifying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threats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alerting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authorities.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Improved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safety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security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through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intelligent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surveillance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area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where</a:t>
            </a:r>
            <a:r>
              <a:rPr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make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significant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impact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cities.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integrating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advanced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machine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learning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with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video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cameras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sensors,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threats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real- 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time,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enhancing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safety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emergency</a:t>
            </a:r>
            <a:r>
              <a:rPr spc="9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12573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surveillance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recognize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classify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people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objects,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behavioral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patterns,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flag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unusual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suspicious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activities,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providing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security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personnel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with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real-time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alerts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situational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awareness.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enable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rapid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emergencies,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natural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disasters,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accidents,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acts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terrorism,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improving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overall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safety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city.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889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Moreover,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intelligent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surveillance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law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enforcement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efforts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identifying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tracking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suspects,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investigating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crimes,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providing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evidence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court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cases.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prevent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crime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promote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justice,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leading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safer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communities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better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quality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life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residents.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8685" y="6562001"/>
            <a:ext cx="371475" cy="26543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60"/>
              </a:spcBef>
            </a:pPr>
            <a:r>
              <a:rPr sz="1500" dirty="0">
                <a:latin typeface="Palatino Linotype"/>
                <a:cs typeface="Palatino Linotype"/>
              </a:rPr>
              <a:t>22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6200" y="381858"/>
            <a:ext cx="8763000" cy="319125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48895" algn="ctr">
              <a:lnSpc>
                <a:spcPct val="100000"/>
              </a:lnSpc>
              <a:spcBef>
                <a:spcPts val="105"/>
              </a:spcBef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130810" indent="-342900">
              <a:lnSpc>
                <a:spcPct val="100499"/>
              </a:lnSpc>
              <a:spcBef>
                <a:spcPts val="12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700" b="1" spc="-5" dirty="0">
                <a:latin typeface="Times New Roman"/>
                <a:cs typeface="Times New Roman"/>
              </a:rPr>
              <a:t>Introduction </a:t>
            </a:r>
            <a:r>
              <a:rPr sz="1700" b="1" dirty="0">
                <a:latin typeface="Times New Roman"/>
                <a:cs typeface="Times New Roman"/>
              </a:rPr>
              <a:t>to </a:t>
            </a:r>
            <a:r>
              <a:rPr sz="1700" b="1" spc="-5" dirty="0">
                <a:latin typeface="Times New Roman"/>
                <a:cs typeface="Times New Roman"/>
              </a:rPr>
              <a:t>AI in </a:t>
            </a:r>
            <a:r>
              <a:rPr sz="1700" b="1" spc="-10" dirty="0">
                <a:latin typeface="Times New Roman"/>
                <a:cs typeface="Times New Roman"/>
              </a:rPr>
              <a:t>Smart </a:t>
            </a:r>
            <a:r>
              <a:rPr sz="1700" b="1" spc="-5" dirty="0">
                <a:latin typeface="Times New Roman"/>
                <a:cs typeface="Times New Roman"/>
              </a:rPr>
              <a:t>Cities: </a:t>
            </a:r>
            <a:r>
              <a:rPr sz="1700" dirty="0">
                <a:latin typeface="Times New Roman"/>
                <a:cs typeface="Times New Roman"/>
              </a:rPr>
              <a:t>Artificial Intelligence </a:t>
            </a:r>
            <a:r>
              <a:rPr sz="1700" spc="-5" dirty="0">
                <a:latin typeface="Times New Roman"/>
                <a:cs typeface="Times New Roman"/>
              </a:rPr>
              <a:t>(AI) </a:t>
            </a:r>
            <a:r>
              <a:rPr sz="1700" dirty="0">
                <a:latin typeface="Times New Roman"/>
                <a:cs typeface="Times New Roman"/>
              </a:rPr>
              <a:t>is a rapidly evolving field that has the 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potential to transform the </a:t>
            </a:r>
            <a:r>
              <a:rPr sz="1700" spc="-5" dirty="0">
                <a:latin typeface="Times New Roman"/>
                <a:cs typeface="Times New Roman"/>
              </a:rPr>
              <a:t>way we </a:t>
            </a:r>
            <a:r>
              <a:rPr sz="1700" dirty="0">
                <a:latin typeface="Times New Roman"/>
                <a:cs typeface="Times New Roman"/>
              </a:rPr>
              <a:t>live and work. </a:t>
            </a:r>
            <a:r>
              <a:rPr sz="1700" spc="-5" dirty="0">
                <a:latin typeface="Times New Roman"/>
                <a:cs typeface="Times New Roman"/>
              </a:rPr>
              <a:t>One </a:t>
            </a:r>
            <a:r>
              <a:rPr sz="1700" dirty="0">
                <a:latin typeface="Times New Roman"/>
                <a:cs typeface="Times New Roman"/>
              </a:rPr>
              <a:t>area </a:t>
            </a:r>
            <a:r>
              <a:rPr sz="1700" spc="-5" dirty="0">
                <a:latin typeface="Times New Roman"/>
                <a:cs typeface="Times New Roman"/>
              </a:rPr>
              <a:t>where AI </a:t>
            </a:r>
            <a:r>
              <a:rPr sz="1700" dirty="0">
                <a:latin typeface="Times New Roman"/>
                <a:cs typeface="Times New Roman"/>
              </a:rPr>
              <a:t>is already </a:t>
            </a:r>
            <a:r>
              <a:rPr sz="1700" spc="-5" dirty="0">
                <a:latin typeface="Times New Roman"/>
                <a:cs typeface="Times New Roman"/>
              </a:rPr>
              <a:t>making </a:t>
            </a:r>
            <a:r>
              <a:rPr sz="1700" dirty="0">
                <a:latin typeface="Times New Roman"/>
                <a:cs typeface="Times New Roman"/>
              </a:rPr>
              <a:t>a </a:t>
            </a:r>
            <a:r>
              <a:rPr sz="1700" spc="-5" dirty="0">
                <a:latin typeface="Times New Roman"/>
                <a:cs typeface="Times New Roman"/>
              </a:rPr>
              <a:t>significant impact </a:t>
            </a:r>
            <a:r>
              <a:rPr sz="1700" dirty="0">
                <a:latin typeface="Times New Roman"/>
                <a:cs typeface="Times New Roman"/>
              </a:rPr>
              <a:t>is in </a:t>
            </a:r>
            <a:r>
              <a:rPr sz="1700" spc="-3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 development of </a:t>
            </a:r>
            <a:r>
              <a:rPr sz="1700" spc="-5" dirty="0">
                <a:latin typeface="Times New Roman"/>
                <a:cs typeface="Times New Roman"/>
              </a:rPr>
              <a:t>smart </a:t>
            </a:r>
            <a:r>
              <a:rPr sz="1700" dirty="0">
                <a:latin typeface="Times New Roman"/>
                <a:cs typeface="Times New Roman"/>
              </a:rPr>
              <a:t>cities. A </a:t>
            </a:r>
            <a:r>
              <a:rPr sz="1700" spc="-5" dirty="0">
                <a:latin typeface="Times New Roman"/>
                <a:cs typeface="Times New Roman"/>
              </a:rPr>
              <a:t>smart </a:t>
            </a:r>
            <a:r>
              <a:rPr sz="1700" dirty="0">
                <a:latin typeface="Times New Roman"/>
                <a:cs typeface="Times New Roman"/>
              </a:rPr>
              <a:t>city is a city that uses technology and data to </a:t>
            </a:r>
            <a:r>
              <a:rPr sz="1700" spc="-5" dirty="0">
                <a:latin typeface="Times New Roman"/>
                <a:cs typeface="Times New Roman"/>
              </a:rPr>
              <a:t>improve </a:t>
            </a:r>
            <a:r>
              <a:rPr sz="1700" dirty="0">
                <a:latin typeface="Times New Roman"/>
                <a:cs typeface="Times New Roman"/>
              </a:rPr>
              <a:t>the lives of its 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residents,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enhance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sustainability,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and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streamline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city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Times New Roman"/>
                <a:cs typeface="Times New Roman"/>
              </a:rPr>
              <a:t>operations.</a:t>
            </a:r>
            <a:endParaRPr sz="17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700" spc="-5" dirty="0">
                <a:latin typeface="Times New Roman"/>
                <a:cs typeface="Times New Roman"/>
              </a:rPr>
              <a:t>The </a:t>
            </a:r>
            <a:r>
              <a:rPr sz="1700" dirty="0">
                <a:latin typeface="Times New Roman"/>
                <a:cs typeface="Times New Roman"/>
              </a:rPr>
              <a:t>integration of artificial </a:t>
            </a:r>
            <a:r>
              <a:rPr sz="1700" spc="-5" dirty="0">
                <a:latin typeface="Times New Roman"/>
                <a:cs typeface="Times New Roman"/>
              </a:rPr>
              <a:t>intelligence (AI) </a:t>
            </a:r>
            <a:r>
              <a:rPr sz="1700" dirty="0">
                <a:latin typeface="Times New Roman"/>
                <a:cs typeface="Times New Roman"/>
              </a:rPr>
              <a:t>technology in </a:t>
            </a:r>
            <a:r>
              <a:rPr sz="1700" spc="-5" dirty="0">
                <a:latin typeface="Times New Roman"/>
                <a:cs typeface="Times New Roman"/>
              </a:rPr>
              <a:t>smart </a:t>
            </a:r>
            <a:r>
              <a:rPr sz="1700" dirty="0">
                <a:latin typeface="Times New Roman"/>
                <a:cs typeface="Times New Roman"/>
              </a:rPr>
              <a:t>cities has </a:t>
            </a:r>
            <a:r>
              <a:rPr sz="1700" spc="-5" dirty="0">
                <a:latin typeface="Times New Roman"/>
                <a:cs typeface="Times New Roman"/>
              </a:rPr>
              <a:t>become </a:t>
            </a:r>
            <a:r>
              <a:rPr sz="1700" dirty="0">
                <a:latin typeface="Times New Roman"/>
                <a:cs typeface="Times New Roman"/>
              </a:rPr>
              <a:t>increasingly popular in recent </a:t>
            </a:r>
            <a:r>
              <a:rPr sz="1700" spc="-3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years. AI </a:t>
            </a:r>
            <a:r>
              <a:rPr sz="1700" dirty="0">
                <a:latin typeface="Times New Roman"/>
                <a:cs typeface="Times New Roman"/>
              </a:rPr>
              <a:t>has the potential to </a:t>
            </a:r>
            <a:r>
              <a:rPr sz="1700" spc="-5" dirty="0">
                <a:latin typeface="Times New Roman"/>
                <a:cs typeface="Times New Roman"/>
              </a:rPr>
              <a:t>revolutionize </a:t>
            </a:r>
            <a:r>
              <a:rPr sz="1700" dirty="0">
                <a:latin typeface="Times New Roman"/>
                <a:cs typeface="Times New Roman"/>
              </a:rPr>
              <a:t>the </a:t>
            </a:r>
            <a:r>
              <a:rPr sz="1700" spc="-5" dirty="0">
                <a:latin typeface="Times New Roman"/>
                <a:cs typeface="Times New Roman"/>
              </a:rPr>
              <a:t>way </a:t>
            </a:r>
            <a:r>
              <a:rPr sz="1700" dirty="0">
                <a:latin typeface="Times New Roman"/>
                <a:cs typeface="Times New Roman"/>
              </a:rPr>
              <a:t>cities operate by </a:t>
            </a:r>
            <a:r>
              <a:rPr sz="1700" spc="-5" dirty="0">
                <a:latin typeface="Times New Roman"/>
                <a:cs typeface="Times New Roman"/>
              </a:rPr>
              <a:t>optimizing infrastructure, improving </a:t>
            </a:r>
            <a:r>
              <a:rPr sz="1700" dirty="0">
                <a:latin typeface="Times New Roman"/>
                <a:cs typeface="Times New Roman"/>
              </a:rPr>
              <a:t>public 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services, and enhancing the overall quality of life for </a:t>
            </a:r>
            <a:r>
              <a:rPr sz="1700" spc="5" dirty="0">
                <a:latin typeface="Times New Roman"/>
                <a:cs typeface="Times New Roman"/>
              </a:rPr>
              <a:t>citizens. </a:t>
            </a:r>
            <a:r>
              <a:rPr sz="1700" spc="-5" dirty="0">
                <a:latin typeface="Times New Roman"/>
                <a:cs typeface="Times New Roman"/>
              </a:rPr>
              <a:t>This </a:t>
            </a:r>
            <a:r>
              <a:rPr sz="1700" dirty="0">
                <a:latin typeface="Times New Roman"/>
                <a:cs typeface="Times New Roman"/>
              </a:rPr>
              <a:t>project </a:t>
            </a:r>
            <a:r>
              <a:rPr sz="1700" spc="-5" dirty="0">
                <a:latin typeface="Times New Roman"/>
                <a:cs typeface="Times New Roman"/>
              </a:rPr>
              <a:t>aims </a:t>
            </a:r>
            <a:r>
              <a:rPr sz="1700" dirty="0">
                <a:latin typeface="Times New Roman"/>
                <a:cs typeface="Times New Roman"/>
              </a:rPr>
              <a:t>to explore the role of </a:t>
            </a:r>
            <a:r>
              <a:rPr sz="1700" spc="-5" dirty="0">
                <a:latin typeface="Times New Roman"/>
                <a:cs typeface="Times New Roman"/>
              </a:rPr>
              <a:t>AI </a:t>
            </a:r>
            <a:r>
              <a:rPr sz="1700" dirty="0">
                <a:latin typeface="Times New Roman"/>
                <a:cs typeface="Times New Roman"/>
              </a:rPr>
              <a:t>in </a:t>
            </a:r>
            <a:r>
              <a:rPr sz="1700" spc="-5" dirty="0">
                <a:latin typeface="Times New Roman"/>
                <a:cs typeface="Times New Roman"/>
              </a:rPr>
              <a:t>smart </a:t>
            </a:r>
            <a:r>
              <a:rPr sz="1700" spc="-3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cities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and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how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it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can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utilized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to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create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more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efficient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and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sustainable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urban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Times New Roman"/>
                <a:cs typeface="Times New Roman"/>
              </a:rPr>
              <a:t>environments.</a:t>
            </a:r>
            <a:endParaRPr sz="1700" dirty="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3640622"/>
            <a:ext cx="6477000" cy="29718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822194" y="6096000"/>
            <a:ext cx="3121406" cy="776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IN" sz="16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IN" sz="16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Palatino Linotype"/>
                <a:cs typeface="Palatino Linotype"/>
              </a:rPr>
              <a:t>Figure</a:t>
            </a:r>
            <a:r>
              <a:rPr sz="1600" spc="-15" dirty="0">
                <a:latin typeface="Palatino Linotype"/>
                <a:cs typeface="Palatino Linotype"/>
              </a:rPr>
              <a:t> </a:t>
            </a:r>
            <a:r>
              <a:rPr sz="1600" spc="-5" dirty="0">
                <a:latin typeface="Palatino Linotype"/>
                <a:cs typeface="Palatino Linotype"/>
              </a:rPr>
              <a:t>1:</a:t>
            </a:r>
            <a:r>
              <a:rPr sz="1600" spc="-15" dirty="0">
                <a:latin typeface="Palatino Linotype"/>
                <a:cs typeface="Palatino Linotype"/>
              </a:rPr>
              <a:t> </a:t>
            </a:r>
            <a:r>
              <a:rPr sz="1600" spc="-5" dirty="0">
                <a:latin typeface="Palatino Linotype"/>
                <a:cs typeface="Palatino Linotype"/>
              </a:rPr>
              <a:t>Smart</a:t>
            </a:r>
            <a:r>
              <a:rPr sz="1600" spc="-15" dirty="0">
                <a:latin typeface="Palatino Linotype"/>
                <a:cs typeface="Palatino Linotype"/>
              </a:rPr>
              <a:t> </a:t>
            </a:r>
            <a:r>
              <a:rPr sz="1600" spc="-5" dirty="0">
                <a:latin typeface="Palatino Linotype"/>
                <a:cs typeface="Palatino Linotype"/>
              </a:rPr>
              <a:t>Cities</a:t>
            </a:r>
            <a:r>
              <a:rPr sz="1600" spc="-15" dirty="0">
                <a:latin typeface="Palatino Linotype"/>
                <a:cs typeface="Palatino Linotype"/>
              </a:rPr>
              <a:t> </a:t>
            </a:r>
            <a:r>
              <a:rPr sz="1600" spc="-5" dirty="0">
                <a:latin typeface="Palatino Linotype"/>
                <a:cs typeface="Palatino Linotype"/>
              </a:rPr>
              <a:t>Component</a:t>
            </a:r>
            <a:endParaRPr sz="1600" dirty="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" y="6476999"/>
            <a:ext cx="381000" cy="1955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00"/>
              </a:lnSpc>
            </a:pPr>
            <a:r>
              <a:rPr sz="1500" dirty="0">
                <a:latin typeface="Palatino Linotype"/>
                <a:cs typeface="Palatino Linotype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381001"/>
            <a:ext cx="8221345" cy="58304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18745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4.4</a:t>
            </a:r>
            <a:r>
              <a:rPr b="1" spc="1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Enhanced</a:t>
            </a:r>
            <a:r>
              <a:rPr b="1" spc="-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Citizen</a:t>
            </a:r>
            <a:r>
              <a:rPr b="1" spc="-3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Engagement</a:t>
            </a:r>
            <a:r>
              <a:rPr b="1" spc="-1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through</a:t>
            </a:r>
            <a:r>
              <a:rPr b="1" dirty="0">
                <a:latin typeface="Times New Roman"/>
                <a:cs typeface="Times New Roman"/>
              </a:rPr>
              <a:t> Smart</a:t>
            </a:r>
            <a:r>
              <a:rPr b="1" spc="-10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Services: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facilitate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citizen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participation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decision-making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access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through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personalized,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automated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assistance.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17970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Enhanced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citizen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engagement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through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another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area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where</a:t>
            </a:r>
            <a:r>
              <a:rPr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make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significant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impact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cities.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integrating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advanced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machine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learning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with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digital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platforms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services,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provide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personalized,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automated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assistance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citizens,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improving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access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promoting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civic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participation.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provide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real-time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information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feedback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on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wide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range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topics,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transportation,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safety,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healthcare,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education,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environmental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sustainability.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Citizens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chatbots,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mobile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apps,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digital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tools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access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information,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request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provide feedback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city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authorities.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8953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It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important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note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that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must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developed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implemented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with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care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ensure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they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meet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citizens'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needs,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accessible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all,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respect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individuals'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privacy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rights.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60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build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trust,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must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transparent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about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how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they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citizen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provide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clear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user-friendly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interfaces,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ensure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equitable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access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digital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all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residents.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8685" y="6562001"/>
            <a:ext cx="371475" cy="26543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60"/>
              </a:spcBef>
            </a:pPr>
            <a:r>
              <a:rPr sz="1500" dirty="0">
                <a:latin typeface="Palatino Linotype"/>
                <a:cs typeface="Palatino Linotype"/>
              </a:rPr>
              <a:t>23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304800"/>
            <a:ext cx="8162290" cy="6638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1811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4.5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Infrastructure </a:t>
            </a:r>
            <a:r>
              <a:rPr b="1" dirty="0">
                <a:latin typeface="Times New Roman"/>
                <a:cs typeface="Times New Roman"/>
              </a:rPr>
              <a:t>and </a:t>
            </a:r>
            <a:r>
              <a:rPr b="1" spc="-5" dirty="0">
                <a:latin typeface="Times New Roman"/>
                <a:cs typeface="Times New Roman"/>
              </a:rPr>
              <a:t>Resource </a:t>
            </a:r>
            <a:r>
              <a:rPr b="1" dirty="0">
                <a:latin typeface="Times New Roman"/>
                <a:cs typeface="Times New Roman"/>
              </a:rPr>
              <a:t>Management: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How AI can optimize the management </a:t>
            </a:r>
            <a:r>
              <a:rPr spc="-39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energy,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water,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transportation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make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more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sustainable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efficient.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5016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Infrastructure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refers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technology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 the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energy,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water,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transportation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cities.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goal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efficiency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waste,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resulting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more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sustainable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cost-effective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urban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environment.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Artificial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Intelligence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(AI)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play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crucial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role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infrastructure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 in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cities.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analyzing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from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sources,</a:t>
            </a:r>
            <a:r>
              <a:rPr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trends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inform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decision-making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allocation.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example,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machine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learning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flow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congestion,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weather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usage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waste.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889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30" dirty="0">
                <a:solidFill>
                  <a:srgbClr val="252525"/>
                </a:solidFill>
                <a:latin typeface="Times New Roman"/>
                <a:cs typeface="Times New Roman"/>
              </a:rPr>
              <a:t>Water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another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area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where</a:t>
            </a:r>
            <a:r>
              <a:rPr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make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significant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contributions.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analyzing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from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water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sources,</a:t>
            </a:r>
            <a:r>
              <a:rPr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water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usage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demand,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enabling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better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allocation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reducing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waste.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also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detect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leaks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issues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water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infrastructure,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reducing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amount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water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lost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due to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leakage.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8685" y="6562001"/>
            <a:ext cx="371475" cy="26543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60"/>
              </a:spcBef>
            </a:pPr>
            <a:r>
              <a:rPr sz="1500" dirty="0">
                <a:latin typeface="Palatino Linotype"/>
                <a:cs typeface="Palatino Linotype"/>
              </a:rPr>
              <a:t>24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4218685" y="6562001"/>
            <a:ext cx="371475" cy="26543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60"/>
              </a:spcBef>
            </a:pPr>
            <a:r>
              <a:rPr sz="1500" dirty="0">
                <a:latin typeface="Palatino Linotype"/>
                <a:cs typeface="Palatino Linotype"/>
              </a:rPr>
              <a:t>25</a:t>
            </a:r>
            <a:endParaRPr sz="15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00" y="685800"/>
            <a:ext cx="8229600" cy="5847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CONCLUSION</a:t>
            </a:r>
            <a:endParaRPr sz="2400" b="1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168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Artificial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intelligence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(AI)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has the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revolutionize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the way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we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live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interact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with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world,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no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exception.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fact,</a:t>
            </a:r>
            <a:r>
              <a:rPr sz="2000" spc="-9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increasingly being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in </a:t>
            </a:r>
            <a:r>
              <a:rPr sz="2000" spc="-409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city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applications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everything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from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flow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safety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efficiency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waste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management.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52525"/>
              </a:buClr>
              <a:buFont typeface="Arial MT"/>
              <a:buChar char="•"/>
            </a:pPr>
            <a:endParaRPr sz="3200" dirty="0">
              <a:latin typeface="Times New Roman"/>
              <a:cs typeface="Times New Roman"/>
            </a:endParaRPr>
          </a:p>
          <a:p>
            <a:pPr marL="355600" marR="269875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sensors,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cameras,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and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other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city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technologies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being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deployed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sz="2000" spc="-409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collect data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and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it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real-time,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enabling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city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officials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make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better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decisions </a:t>
            </a:r>
            <a:r>
              <a:rPr sz="2000" spc="-409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 respond more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quickly to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changing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conditions.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AI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is also being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used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develop 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predictive models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that can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anticipate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future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events and help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city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officials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prepare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them.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52525"/>
              </a:buClr>
              <a:buFont typeface="Arial MT"/>
              <a:buChar char="•"/>
            </a:pPr>
            <a:endParaRPr sz="3200" dirty="0">
              <a:latin typeface="Times New Roman"/>
              <a:cs typeface="Times New Roman"/>
            </a:endParaRPr>
          </a:p>
          <a:p>
            <a:pPr marL="355600" marR="9525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While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there are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certainly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challenges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implementing</a:t>
            </a:r>
            <a:r>
              <a:rPr sz="2000" spc="-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cities,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including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issues </a:t>
            </a:r>
            <a:r>
              <a:rPr sz="2000" spc="-409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related to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privacy and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security,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potential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benefits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are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significant.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leveraging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AI,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become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more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efficient,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sustainable,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and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livable,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improving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the 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quality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of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life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for their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residents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setting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 stage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more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prosperous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future</a:t>
            </a:r>
            <a:r>
              <a:rPr sz="1700" spc="-5" dirty="0">
                <a:solidFill>
                  <a:srgbClr val="252525"/>
                </a:solidFill>
                <a:latin typeface="Times New Roman"/>
                <a:cs typeface="Times New Roman"/>
              </a:rPr>
              <a:t>.</a:t>
            </a:r>
            <a:endParaRPr sz="17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5409-76E3-3477-5F6F-57557DAC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A271C2EA-236D-7A03-51E0-3A745B76B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84787D-4F78-A102-A4A4-6D5F3381C465}"/>
              </a:ext>
            </a:extLst>
          </p:cNvPr>
          <p:cNvSpPr txBox="1"/>
          <p:nvPr/>
        </p:nvSpPr>
        <p:spPr>
          <a:xfrm>
            <a:off x="1524000" y="2209800"/>
            <a:ext cx="762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accent5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THANK YOU</a:t>
            </a:r>
            <a:endParaRPr lang="en-IN" sz="2400" dirty="0">
              <a:solidFill>
                <a:schemeClr val="accent5">
                  <a:lumMod val="20000"/>
                  <a:lumOff val="80000"/>
                </a:schemeClr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378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05200" y="49930"/>
            <a:ext cx="19147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Sub-Headings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0" y="370531"/>
            <a:ext cx="9067800" cy="36294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1209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700" b="1" dirty="0">
                <a:latin typeface="Times New Roman"/>
                <a:cs typeface="Times New Roman"/>
              </a:rPr>
              <a:t>1.1</a:t>
            </a:r>
            <a:r>
              <a:rPr sz="1700" b="1" spc="5" dirty="0">
                <a:latin typeface="Times New Roman"/>
                <a:cs typeface="Times New Roman"/>
              </a:rPr>
              <a:t> </a:t>
            </a:r>
            <a:r>
              <a:rPr sz="1700" b="1" dirty="0">
                <a:latin typeface="Times New Roman"/>
                <a:cs typeface="Times New Roman"/>
              </a:rPr>
              <a:t>Potential use cases of </a:t>
            </a:r>
            <a:r>
              <a:rPr sz="1700" b="1" spc="-5" dirty="0">
                <a:latin typeface="Times New Roman"/>
                <a:cs typeface="Times New Roman"/>
              </a:rPr>
              <a:t>AI </a:t>
            </a:r>
            <a:r>
              <a:rPr sz="1700" b="1" dirty="0">
                <a:latin typeface="Times New Roman"/>
                <a:cs typeface="Times New Roman"/>
              </a:rPr>
              <a:t>in </a:t>
            </a:r>
            <a:r>
              <a:rPr sz="1700" b="1" spc="-5" dirty="0">
                <a:latin typeface="Times New Roman"/>
                <a:cs typeface="Times New Roman"/>
              </a:rPr>
              <a:t>Smart </a:t>
            </a:r>
            <a:r>
              <a:rPr sz="1700" b="1" dirty="0">
                <a:latin typeface="Times New Roman"/>
                <a:cs typeface="Times New Roman"/>
              </a:rPr>
              <a:t>Cities: </a:t>
            </a:r>
            <a:r>
              <a:rPr sz="1700" spc="-5" dirty="0">
                <a:latin typeface="Times New Roman"/>
                <a:cs typeface="Times New Roman"/>
              </a:rPr>
              <a:t>This sub-heading could </a:t>
            </a:r>
            <a:r>
              <a:rPr sz="1700" dirty="0">
                <a:latin typeface="Times New Roman"/>
                <a:cs typeface="Times New Roman"/>
              </a:rPr>
              <a:t>focus </a:t>
            </a:r>
            <a:r>
              <a:rPr sz="1700" spc="-5" dirty="0">
                <a:latin typeface="Times New Roman"/>
                <a:cs typeface="Times New Roman"/>
              </a:rPr>
              <a:t>on the various benefits that AI </a:t>
            </a:r>
            <a:r>
              <a:rPr sz="1700" spc="-31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technology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can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bring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smart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cities,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such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improved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infrastructure,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enhanced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public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services,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and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increased </a:t>
            </a:r>
            <a:r>
              <a:rPr sz="1700" spc="-5" dirty="0">
                <a:latin typeface="Times New Roman"/>
                <a:cs typeface="Times New Roman"/>
              </a:rPr>
              <a:t> efficiency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sustainability</a:t>
            </a:r>
            <a:r>
              <a:rPr sz="1700" b="1" spc="-5" dirty="0">
                <a:latin typeface="Times New Roman"/>
                <a:cs typeface="Times New Roman"/>
              </a:rPr>
              <a:t>.</a:t>
            </a:r>
            <a:endParaRPr sz="1700" dirty="0">
              <a:latin typeface="Times New Roman"/>
              <a:cs typeface="Times New Roman"/>
            </a:endParaRPr>
          </a:p>
          <a:p>
            <a:pPr marL="355600" marR="8890" indent="-342900" algn="just">
              <a:lnSpc>
                <a:spcPct val="101200"/>
              </a:lnSpc>
              <a:spcBef>
                <a:spcPts val="565"/>
              </a:spcBef>
              <a:buFont typeface="Arial MT"/>
              <a:buChar char="•"/>
              <a:tabLst>
                <a:tab pos="355600" algn="l"/>
              </a:tabLst>
            </a:pPr>
            <a:r>
              <a:rPr sz="1700" b="1" dirty="0">
                <a:latin typeface="Times New Roman"/>
                <a:cs typeface="Times New Roman"/>
              </a:rPr>
              <a:t>Public transit. </a:t>
            </a:r>
            <a:r>
              <a:rPr sz="1700" spc="-5" dirty="0">
                <a:latin typeface="Times New Roman"/>
                <a:cs typeface="Times New Roman"/>
              </a:rPr>
              <a:t>Cities with vast transit infrastructure and </a:t>
            </a:r>
            <a:r>
              <a:rPr sz="1700" spc="-10" dirty="0">
                <a:latin typeface="Times New Roman"/>
                <a:cs typeface="Times New Roman"/>
              </a:rPr>
              <a:t>systems </a:t>
            </a:r>
            <a:r>
              <a:rPr sz="1700" spc="-5" dirty="0">
                <a:latin typeface="Times New Roman"/>
                <a:cs typeface="Times New Roman"/>
              </a:rPr>
              <a:t>can benefit </a:t>
            </a:r>
            <a:r>
              <a:rPr sz="1700" dirty="0">
                <a:latin typeface="Times New Roman"/>
                <a:cs typeface="Times New Roman"/>
              </a:rPr>
              <a:t>from </a:t>
            </a:r>
            <a:r>
              <a:rPr sz="1700" spc="-5" dirty="0">
                <a:latin typeface="Times New Roman"/>
                <a:cs typeface="Times New Roman"/>
              </a:rPr>
              <a:t>applications that harmonise </a:t>
            </a:r>
            <a:r>
              <a:rPr sz="1700" spc="-10" dirty="0">
                <a:latin typeface="Times New Roman"/>
                <a:cs typeface="Times New Roman"/>
              </a:rPr>
              <a:t>the </a:t>
            </a:r>
            <a:r>
              <a:rPr sz="1700" spc="-5" dirty="0">
                <a:latin typeface="Times New Roman"/>
                <a:cs typeface="Times New Roman"/>
              </a:rPr>
              <a:t> experience of its riders. Passengers of trains, buses and cars can provide real-time information through their mobile 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apps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 communicate</a:t>
            </a:r>
            <a:r>
              <a:rPr sz="1700" spc="4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delays,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breakdowns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less congested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routes.</a:t>
            </a:r>
            <a:endParaRPr sz="17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700" b="1" dirty="0">
                <a:latin typeface="Times New Roman"/>
                <a:cs typeface="Times New Roman"/>
              </a:rPr>
              <a:t>Public</a:t>
            </a:r>
            <a:r>
              <a:rPr sz="1700" b="1" spc="-25" dirty="0">
                <a:latin typeface="Times New Roman"/>
                <a:cs typeface="Times New Roman"/>
              </a:rPr>
              <a:t> </a:t>
            </a:r>
            <a:r>
              <a:rPr sz="1700" b="1" spc="-10" dirty="0">
                <a:latin typeface="Times New Roman"/>
                <a:cs typeface="Times New Roman"/>
              </a:rPr>
              <a:t>safety.</a:t>
            </a:r>
            <a:r>
              <a:rPr sz="1700" b="1" spc="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same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networks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of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sensors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cameras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can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be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used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save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lives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lower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crime.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Traffic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lights </a:t>
            </a:r>
            <a:r>
              <a:rPr sz="1700" spc="-3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congestion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data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can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be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used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by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emergency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services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get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their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destinations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quicker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more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Times New Roman"/>
                <a:cs typeface="Times New Roman"/>
              </a:rPr>
              <a:t>safely.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Cities 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can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gather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data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on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accidents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or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choose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other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factors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measure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order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develop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predictive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preventative 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measures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for</a:t>
            </a:r>
            <a:r>
              <a:rPr sz="1700" spc="-5" dirty="0">
                <a:latin typeface="Times New Roman"/>
                <a:cs typeface="Times New Roman"/>
              </a:rPr>
              <a:t> the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future.</a:t>
            </a:r>
            <a:endParaRPr sz="1700" dirty="0">
              <a:latin typeface="Times New Roman"/>
              <a:cs typeface="Times New Roman"/>
            </a:endParaRPr>
          </a:p>
          <a:p>
            <a:pPr marL="355600" marR="772795" indent="-342900">
              <a:lnSpc>
                <a:spcPct val="103099"/>
              </a:lnSpc>
              <a:spcBef>
                <a:spcPts val="6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700" b="1" dirty="0">
                <a:latin typeface="Times New Roman"/>
                <a:cs typeface="Times New Roman"/>
              </a:rPr>
              <a:t>Power</a:t>
            </a:r>
            <a:r>
              <a:rPr sz="1700" b="1" spc="-40" dirty="0">
                <a:latin typeface="Times New Roman"/>
                <a:cs typeface="Times New Roman"/>
              </a:rPr>
              <a:t> </a:t>
            </a:r>
            <a:r>
              <a:rPr sz="1700" b="1" dirty="0">
                <a:latin typeface="Times New Roman"/>
                <a:cs typeface="Times New Roman"/>
              </a:rPr>
              <a:t>grids.</a:t>
            </a:r>
            <a:r>
              <a:rPr sz="1700" b="1" spc="1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AI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Smart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Cities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have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potential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enhance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dirty="0">
                <a:latin typeface="Times New Roman"/>
                <a:cs typeface="Times New Roman"/>
              </a:rPr>
              <a:t> safety </a:t>
            </a:r>
            <a:r>
              <a:rPr sz="1700" spc="-5" dirty="0">
                <a:latin typeface="Times New Roman"/>
                <a:cs typeface="Times New Roman"/>
              </a:rPr>
              <a:t>of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power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grids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improve </a:t>
            </a:r>
            <a:r>
              <a:rPr sz="1700" spc="-3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performance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management.</a:t>
            </a:r>
            <a:endParaRPr sz="1700" dirty="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3995626"/>
            <a:ext cx="4677715" cy="25831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150235" y="5962599"/>
            <a:ext cx="3571240" cy="86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8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Palatino Linotype"/>
                <a:cs typeface="Palatino Linotype"/>
              </a:rPr>
              <a:t>Figure</a:t>
            </a:r>
            <a:r>
              <a:rPr sz="1800" dirty="0">
                <a:latin typeface="Palatino Linotype"/>
                <a:cs typeface="Palatino Linotype"/>
              </a:rPr>
              <a:t> 2:</a:t>
            </a:r>
            <a:r>
              <a:rPr sz="1800" spc="-10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Use</a:t>
            </a:r>
            <a:r>
              <a:rPr sz="1800" spc="-25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cases</a:t>
            </a:r>
            <a:r>
              <a:rPr sz="1800" spc="-10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for</a:t>
            </a:r>
            <a:r>
              <a:rPr sz="1800" spc="-10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a</a:t>
            </a:r>
            <a:r>
              <a:rPr sz="1800" spc="-10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smart</a:t>
            </a:r>
            <a:r>
              <a:rPr sz="1800" spc="-10" dirty="0">
                <a:latin typeface="Palatino Linotype"/>
                <a:cs typeface="Palatino Linotype"/>
              </a:rPr>
              <a:t> </a:t>
            </a:r>
            <a:r>
              <a:rPr sz="1800" spc="-5" dirty="0">
                <a:latin typeface="Palatino Linotype"/>
                <a:cs typeface="Palatino Linotype"/>
              </a:rPr>
              <a:t>city:</a:t>
            </a:r>
            <a:endParaRPr sz="1800" dirty="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406" y="6629400"/>
            <a:ext cx="457200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ts val="1610"/>
              </a:lnSpc>
            </a:pPr>
            <a:r>
              <a:rPr sz="1500" dirty="0">
                <a:latin typeface="Palatino Linotype"/>
                <a:cs typeface="Palatino Linotype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52400"/>
            <a:ext cx="8686800" cy="565097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193675" indent="-342900">
              <a:lnSpc>
                <a:spcPct val="101400"/>
              </a:lnSpc>
              <a:spcBef>
                <a:spcPts val="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1.2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Challenges and Ethical Implications </a:t>
            </a:r>
            <a:r>
              <a:rPr b="1" dirty="0">
                <a:latin typeface="Times New Roman"/>
                <a:cs typeface="Times New Roman"/>
              </a:rPr>
              <a:t>of </a:t>
            </a:r>
            <a:r>
              <a:rPr b="1" spc="-5" dirty="0">
                <a:latin typeface="Times New Roman"/>
                <a:cs typeface="Times New Roman"/>
              </a:rPr>
              <a:t>AI in </a:t>
            </a:r>
            <a:r>
              <a:rPr b="1" spc="-10" dirty="0">
                <a:latin typeface="Times New Roman"/>
                <a:cs typeface="Times New Roman"/>
              </a:rPr>
              <a:t>Smart </a:t>
            </a:r>
            <a:r>
              <a:rPr b="1" spc="-5" dirty="0">
                <a:latin typeface="Times New Roman"/>
                <a:cs typeface="Times New Roman"/>
              </a:rPr>
              <a:t>Cities:</a:t>
            </a:r>
            <a:r>
              <a:rPr b="1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This </a:t>
            </a:r>
            <a:r>
              <a:rPr dirty="0">
                <a:latin typeface="Times New Roman"/>
                <a:cs typeface="Times New Roman"/>
              </a:rPr>
              <a:t>sub-heading could explore 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some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of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potential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challenges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ethical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concerns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associated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with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integration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of</a:t>
            </a:r>
            <a:r>
              <a:rPr spc="-9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AI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in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smart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cities, </a:t>
            </a:r>
            <a:r>
              <a:rPr spc="-3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such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15" dirty="0">
                <a:latin typeface="Times New Roman"/>
                <a:cs typeface="Times New Roman"/>
              </a:rPr>
              <a:t>privacy,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15" dirty="0">
                <a:latin typeface="Times New Roman"/>
                <a:cs typeface="Times New Roman"/>
              </a:rPr>
              <a:t>security,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potential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for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bias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discrimination.</a:t>
            </a:r>
            <a:endParaRPr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1400"/>
              </a:lnSpc>
              <a:spcBef>
                <a:spcPts val="7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spc="-5" dirty="0">
                <a:latin typeface="Times New Roman"/>
                <a:cs typeface="Times New Roman"/>
              </a:rPr>
              <a:t>Privacy and data protection:</a:t>
            </a:r>
            <a:r>
              <a:rPr b="1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AI systems </a:t>
            </a:r>
            <a:r>
              <a:rPr dirty="0">
                <a:latin typeface="Times New Roman"/>
                <a:cs typeface="Times New Roman"/>
              </a:rPr>
              <a:t>in </a:t>
            </a:r>
            <a:r>
              <a:rPr spc="-5" dirty="0">
                <a:latin typeface="Times New Roman"/>
                <a:cs typeface="Times New Roman"/>
              </a:rPr>
              <a:t>smart </a:t>
            </a:r>
            <a:r>
              <a:rPr dirty="0">
                <a:latin typeface="Times New Roman"/>
                <a:cs typeface="Times New Roman"/>
              </a:rPr>
              <a:t>cities collect vast </a:t>
            </a:r>
            <a:r>
              <a:rPr spc="-5" dirty="0">
                <a:latin typeface="Times New Roman"/>
                <a:cs typeface="Times New Roman"/>
              </a:rPr>
              <a:t>amounts </a:t>
            </a:r>
            <a:r>
              <a:rPr dirty="0">
                <a:latin typeface="Times New Roman"/>
                <a:cs typeface="Times New Roman"/>
              </a:rPr>
              <a:t>of data on citizens, 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including </a:t>
            </a:r>
            <a:r>
              <a:rPr dirty="0">
                <a:latin typeface="Times New Roman"/>
                <a:cs typeface="Times New Roman"/>
              </a:rPr>
              <a:t>personal </a:t>
            </a:r>
            <a:r>
              <a:rPr spc="-5" dirty="0">
                <a:latin typeface="Times New Roman"/>
                <a:cs typeface="Times New Roman"/>
              </a:rPr>
              <a:t>information </a:t>
            </a:r>
            <a:r>
              <a:rPr dirty="0">
                <a:latin typeface="Times New Roman"/>
                <a:cs typeface="Times New Roman"/>
              </a:rPr>
              <a:t>such as location, </a:t>
            </a:r>
            <a:r>
              <a:rPr spc="-5" dirty="0">
                <a:latin typeface="Times New Roman"/>
                <a:cs typeface="Times New Roman"/>
              </a:rPr>
              <a:t>behavior, </a:t>
            </a:r>
            <a:r>
              <a:rPr dirty="0">
                <a:latin typeface="Times New Roman"/>
                <a:cs typeface="Times New Roman"/>
              </a:rPr>
              <a:t>and preferences. It is </a:t>
            </a:r>
            <a:r>
              <a:rPr spc="-5" dirty="0">
                <a:latin typeface="Times New Roman"/>
                <a:cs typeface="Times New Roman"/>
              </a:rPr>
              <a:t>important </a:t>
            </a:r>
            <a:r>
              <a:rPr dirty="0">
                <a:latin typeface="Times New Roman"/>
                <a:cs typeface="Times New Roman"/>
              </a:rPr>
              <a:t>to ensure that </a:t>
            </a:r>
            <a:r>
              <a:rPr spc="-5" dirty="0">
                <a:latin typeface="Times New Roman"/>
                <a:cs typeface="Times New Roman"/>
              </a:rPr>
              <a:t>this </a:t>
            </a:r>
            <a:r>
              <a:rPr spc="-3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data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is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protected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that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citizens'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privacy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rights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are </a:t>
            </a:r>
            <a:r>
              <a:rPr spc="5" dirty="0">
                <a:latin typeface="Times New Roman"/>
                <a:cs typeface="Times New Roman"/>
              </a:rPr>
              <a:t>respected.</a:t>
            </a:r>
            <a:endParaRPr dirty="0">
              <a:latin typeface="Times New Roman"/>
              <a:cs typeface="Times New Roman"/>
            </a:endParaRPr>
          </a:p>
          <a:p>
            <a:pPr marL="355600" marR="411480" indent="-34290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spc="-5" dirty="0">
                <a:latin typeface="Times New Roman"/>
                <a:cs typeface="Times New Roman"/>
              </a:rPr>
              <a:t>Security </a:t>
            </a:r>
            <a:r>
              <a:rPr b="1" dirty="0">
                <a:latin typeface="Times New Roman"/>
                <a:cs typeface="Times New Roman"/>
              </a:rPr>
              <a:t>and safety: </a:t>
            </a:r>
            <a:r>
              <a:rPr spc="-5" dirty="0">
                <a:latin typeface="Times New Roman"/>
                <a:cs typeface="Times New Roman"/>
              </a:rPr>
              <a:t>AI systems </a:t>
            </a:r>
            <a:r>
              <a:rPr dirty="0">
                <a:latin typeface="Times New Roman"/>
                <a:cs typeface="Times New Roman"/>
              </a:rPr>
              <a:t>in </a:t>
            </a:r>
            <a:r>
              <a:rPr spc="-5" dirty="0">
                <a:latin typeface="Times New Roman"/>
                <a:cs typeface="Times New Roman"/>
              </a:rPr>
              <a:t>smart </a:t>
            </a:r>
            <a:r>
              <a:rPr dirty="0">
                <a:latin typeface="Times New Roman"/>
                <a:cs typeface="Times New Roman"/>
              </a:rPr>
              <a:t>cities </a:t>
            </a:r>
            <a:r>
              <a:rPr spc="-10" dirty="0">
                <a:latin typeface="Times New Roman"/>
                <a:cs typeface="Times New Roman"/>
              </a:rPr>
              <a:t>may </a:t>
            </a:r>
            <a:r>
              <a:rPr dirty="0">
                <a:latin typeface="Times New Roman"/>
                <a:cs typeface="Times New Roman"/>
              </a:rPr>
              <a:t>be vulnerable to cyberattacks or other security 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threats.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It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is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important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to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ensure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that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these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systems</a:t>
            </a:r>
            <a:r>
              <a:rPr spc="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are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secure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that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they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do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not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pose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risk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to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public </a:t>
            </a:r>
            <a:r>
              <a:rPr spc="-335" dirty="0">
                <a:latin typeface="Times New Roman"/>
                <a:cs typeface="Times New Roman"/>
              </a:rPr>
              <a:t> </a:t>
            </a:r>
            <a:r>
              <a:rPr spc="-15" dirty="0">
                <a:latin typeface="Times New Roman"/>
                <a:cs typeface="Times New Roman"/>
              </a:rPr>
              <a:t>safety.</a:t>
            </a:r>
            <a:endParaRPr dirty="0">
              <a:latin typeface="Times New Roman"/>
              <a:cs typeface="Times New Roman"/>
            </a:endParaRPr>
          </a:p>
          <a:p>
            <a:pPr marL="355600" marR="38100" indent="-342900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Ethical </a:t>
            </a:r>
            <a:r>
              <a:rPr b="1" spc="-5" dirty="0">
                <a:latin typeface="Times New Roman"/>
                <a:cs typeface="Times New Roman"/>
              </a:rPr>
              <a:t>governance: </a:t>
            </a:r>
            <a:r>
              <a:rPr spc="-5" dirty="0">
                <a:latin typeface="Times New Roman"/>
                <a:cs typeface="Times New Roman"/>
              </a:rPr>
              <a:t>There </a:t>
            </a:r>
            <a:r>
              <a:rPr dirty="0">
                <a:latin typeface="Times New Roman"/>
                <a:cs typeface="Times New Roman"/>
              </a:rPr>
              <a:t>should be clear guidelines and ethical principles in place to govern the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use of </a:t>
            </a:r>
            <a:r>
              <a:rPr spc="-33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AI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in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smart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cities.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This</a:t>
            </a:r>
            <a:r>
              <a:rPr dirty="0">
                <a:latin typeface="Times New Roman"/>
                <a:cs typeface="Times New Roman"/>
              </a:rPr>
              <a:t> includes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ensuring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that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these </a:t>
            </a:r>
            <a:r>
              <a:rPr spc="-5" dirty="0">
                <a:latin typeface="Times New Roman"/>
                <a:cs typeface="Times New Roman"/>
              </a:rPr>
              <a:t>systems</a:t>
            </a:r>
            <a:r>
              <a:rPr spc="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are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developed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 deployed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in a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way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that 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aligns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with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societal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values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principles,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that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they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are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subject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to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appropriate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oversight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5" dirty="0">
                <a:latin typeface="Times New Roman"/>
                <a:cs typeface="Times New Roman"/>
              </a:rPr>
              <a:t>regulation.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2800" dirty="0">
              <a:latin typeface="Times New Roman"/>
              <a:cs typeface="Times New Roman"/>
            </a:endParaRPr>
          </a:p>
          <a:p>
            <a:pPr marL="355600" marR="31623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spc="-5" dirty="0">
                <a:latin typeface="Times New Roman"/>
                <a:cs typeface="Times New Roman"/>
              </a:rPr>
              <a:t>Bias and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discrimination: </a:t>
            </a:r>
            <a:r>
              <a:rPr spc="-5" dirty="0">
                <a:latin typeface="Times New Roman"/>
                <a:cs typeface="Times New Roman"/>
              </a:rPr>
              <a:t>AI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systems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are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only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as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good</a:t>
            </a:r>
            <a:r>
              <a:rPr spc="-10" dirty="0">
                <a:latin typeface="Times New Roman"/>
                <a:cs typeface="Times New Roman"/>
              </a:rPr>
              <a:t> as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data they are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trained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on.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If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data </a:t>
            </a:r>
            <a:r>
              <a:rPr spc="-36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used </a:t>
            </a:r>
            <a:r>
              <a:rPr dirty="0">
                <a:latin typeface="Times New Roman"/>
                <a:cs typeface="Times New Roman"/>
              </a:rPr>
              <a:t>to </a:t>
            </a:r>
            <a:r>
              <a:rPr spc="-5" dirty="0">
                <a:latin typeface="Times New Roman"/>
                <a:cs typeface="Times New Roman"/>
              </a:rPr>
              <a:t>train these systems is biased, then </a:t>
            </a:r>
            <a:r>
              <a:rPr dirty="0">
                <a:latin typeface="Times New Roman"/>
                <a:cs typeface="Times New Roman"/>
              </a:rPr>
              <a:t>the </a:t>
            </a:r>
            <a:r>
              <a:rPr spc="-5" dirty="0">
                <a:latin typeface="Times New Roman"/>
                <a:cs typeface="Times New Roman"/>
              </a:rPr>
              <a:t>results will </a:t>
            </a:r>
            <a:r>
              <a:rPr dirty="0">
                <a:latin typeface="Times New Roman"/>
                <a:cs typeface="Times New Roman"/>
              </a:rPr>
              <a:t>be </a:t>
            </a:r>
            <a:r>
              <a:rPr spc="-5" dirty="0">
                <a:latin typeface="Times New Roman"/>
                <a:cs typeface="Times New Roman"/>
              </a:rPr>
              <a:t>biased </a:t>
            </a:r>
            <a:r>
              <a:rPr spc="-10" dirty="0">
                <a:latin typeface="Times New Roman"/>
                <a:cs typeface="Times New Roman"/>
              </a:rPr>
              <a:t>as </a:t>
            </a:r>
            <a:r>
              <a:rPr spc="-5" dirty="0">
                <a:latin typeface="Times New Roman"/>
                <a:cs typeface="Times New Roman"/>
              </a:rPr>
              <a:t>well. This </a:t>
            </a:r>
            <a:r>
              <a:rPr spc="-10" dirty="0">
                <a:latin typeface="Times New Roman"/>
                <a:cs typeface="Times New Roman"/>
              </a:rPr>
              <a:t>can </a:t>
            </a:r>
            <a:r>
              <a:rPr spc="-5" dirty="0">
                <a:latin typeface="Times New Roman"/>
                <a:cs typeface="Times New Roman"/>
              </a:rPr>
              <a:t>lead </a:t>
            </a:r>
            <a:r>
              <a:rPr dirty="0">
                <a:latin typeface="Times New Roman"/>
                <a:cs typeface="Times New Roman"/>
              </a:rPr>
              <a:t>to 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discrimination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against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certain </a:t>
            </a:r>
            <a:r>
              <a:rPr dirty="0">
                <a:latin typeface="Times New Roman"/>
                <a:cs typeface="Times New Roman"/>
              </a:rPr>
              <a:t>groups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of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people,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such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as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those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from</a:t>
            </a:r>
            <a:r>
              <a:rPr spc="-10" dirty="0">
                <a:latin typeface="Times New Roman"/>
                <a:cs typeface="Times New Roman"/>
              </a:rPr>
              <a:t> marginalized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communities</a:t>
            </a:r>
            <a:r>
              <a:rPr sz="1500" spc="-5" dirty="0">
                <a:solidFill>
                  <a:srgbClr val="404040"/>
                </a:solidFill>
                <a:latin typeface="Times New Roman"/>
                <a:cs typeface="Times New Roman"/>
              </a:rPr>
              <a:t>.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1246" y="6594005"/>
            <a:ext cx="264160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ts val="1610"/>
              </a:lnSpc>
            </a:pPr>
            <a:r>
              <a:rPr sz="1500" dirty="0">
                <a:latin typeface="Palatino Linotype"/>
                <a:cs typeface="Palatino Linotype"/>
              </a:rPr>
              <a:t>7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4381246" y="6594005"/>
            <a:ext cx="264160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ts val="1610"/>
              </a:lnSpc>
            </a:pPr>
            <a:r>
              <a:rPr sz="1500" dirty="0">
                <a:latin typeface="Palatino Linotype"/>
                <a:cs typeface="Palatino Linotype"/>
              </a:rPr>
              <a:t>8</a:t>
            </a:r>
            <a:endParaRPr sz="15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540455"/>
            <a:ext cx="9144000" cy="60330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7505">
              <a:lnSpc>
                <a:spcPct val="100000"/>
              </a:lnSpc>
              <a:spcBef>
                <a:spcPts val="105"/>
              </a:spcBef>
            </a:pPr>
            <a:r>
              <a:rPr lang="en-IN" sz="2300" b="1" dirty="0">
                <a:latin typeface="Times New Roman"/>
                <a:cs typeface="Times New Roman"/>
              </a:rPr>
              <a:t>        </a:t>
            </a:r>
            <a:r>
              <a:rPr sz="2300" b="1" dirty="0">
                <a:latin typeface="Times New Roman"/>
                <a:cs typeface="Times New Roman"/>
              </a:rPr>
              <a:t>DIFFERENT</a:t>
            </a:r>
            <a:r>
              <a:rPr sz="2300" b="1" spc="-195" dirty="0">
                <a:latin typeface="Times New Roman"/>
                <a:cs typeface="Times New Roman"/>
              </a:rPr>
              <a:t> </a:t>
            </a:r>
            <a:r>
              <a:rPr sz="2300" b="1" spc="-15" dirty="0">
                <a:latin typeface="Times New Roman"/>
                <a:cs typeface="Times New Roman"/>
              </a:rPr>
              <a:t>APPLICATIONS</a:t>
            </a:r>
            <a:r>
              <a:rPr sz="2300" b="1" spc="-30" dirty="0">
                <a:latin typeface="Times New Roman"/>
                <a:cs typeface="Times New Roman"/>
              </a:rPr>
              <a:t> </a:t>
            </a:r>
            <a:r>
              <a:rPr sz="2300" b="1" dirty="0">
                <a:latin typeface="Times New Roman"/>
                <a:cs typeface="Times New Roman"/>
              </a:rPr>
              <a:t>OF</a:t>
            </a:r>
            <a:r>
              <a:rPr sz="2300" b="1" spc="-225" dirty="0">
                <a:latin typeface="Times New Roman"/>
                <a:cs typeface="Times New Roman"/>
              </a:rPr>
              <a:t> </a:t>
            </a:r>
            <a:r>
              <a:rPr sz="2300" b="1" dirty="0">
                <a:latin typeface="Times New Roman"/>
                <a:cs typeface="Times New Roman"/>
              </a:rPr>
              <a:t>AI</a:t>
            </a:r>
            <a:r>
              <a:rPr sz="2300" b="1" spc="5" dirty="0">
                <a:latin typeface="Times New Roman"/>
                <a:cs typeface="Times New Roman"/>
              </a:rPr>
              <a:t> </a:t>
            </a:r>
            <a:r>
              <a:rPr sz="2300" b="1" dirty="0">
                <a:latin typeface="Times New Roman"/>
                <a:cs typeface="Times New Roman"/>
              </a:rPr>
              <a:t>IN</a:t>
            </a:r>
            <a:r>
              <a:rPr sz="2300" b="1" spc="5" dirty="0">
                <a:latin typeface="Times New Roman"/>
                <a:cs typeface="Times New Roman"/>
              </a:rPr>
              <a:t> </a:t>
            </a:r>
            <a:r>
              <a:rPr sz="2300" b="1" spc="-15" dirty="0">
                <a:latin typeface="Times New Roman"/>
                <a:cs typeface="Times New Roman"/>
              </a:rPr>
              <a:t>SMART</a:t>
            </a:r>
            <a:r>
              <a:rPr sz="2300" b="1" spc="-55" dirty="0">
                <a:latin typeface="Times New Roman"/>
                <a:cs typeface="Times New Roman"/>
              </a:rPr>
              <a:t> </a:t>
            </a:r>
            <a:r>
              <a:rPr sz="2300" b="1" dirty="0">
                <a:latin typeface="Times New Roman"/>
                <a:cs typeface="Times New Roman"/>
              </a:rPr>
              <a:t>CITIES</a:t>
            </a:r>
            <a:endParaRPr sz="2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Artificial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Intelligence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(AI)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playing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an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increasingly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important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role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the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development 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smart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cities.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There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several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different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applications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000" spc="-9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that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help </a:t>
            </a:r>
            <a:r>
              <a:rPr sz="2000" spc="-409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improve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efficiency,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sustainability,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quality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life for citizens.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Here are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some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examples: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3200" dirty="0">
              <a:latin typeface="Times New Roman"/>
              <a:cs typeface="Times New Roman"/>
            </a:endParaRPr>
          </a:p>
          <a:p>
            <a:pPr marL="355600" marR="137795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2.1 </a:t>
            </a:r>
            <a:r>
              <a:rPr sz="2000" b="1" spc="-15" dirty="0">
                <a:latin typeface="Times New Roman"/>
                <a:cs typeface="Times New Roman"/>
              </a:rPr>
              <a:t>Traffic </a:t>
            </a:r>
            <a:r>
              <a:rPr sz="2000" b="1" dirty="0">
                <a:latin typeface="Times New Roman"/>
                <a:cs typeface="Times New Roman"/>
              </a:rPr>
              <a:t>management: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 can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used to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 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flow,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reduce congestion, and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safety on city streets. This can be achieved through technologies such as predictive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modeling,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signals,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autonomous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vehicles.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har char="•"/>
            </a:pPr>
            <a:endParaRPr sz="2000" dirty="0">
              <a:latin typeface="Times New Roman"/>
              <a:cs typeface="Times New Roman"/>
            </a:endParaRPr>
          </a:p>
          <a:p>
            <a:pPr marL="355600" marR="82550" indent="-342900" algn="just">
              <a:lnSpc>
                <a:spcPct val="100000"/>
              </a:lnSpc>
              <a:spcBef>
                <a:spcPts val="104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2.2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Energy Management: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 can be used to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 energy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consumption by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monitoring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usage,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predicting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demand,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adjusting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supply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match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demand.</a:t>
            </a:r>
            <a:endParaRPr sz="2000" dirty="0">
              <a:latin typeface="Times New Roman"/>
              <a:cs typeface="Times New Roman"/>
            </a:endParaRPr>
          </a:p>
          <a:p>
            <a:pPr marL="355600" marR="328295" indent="-342900" algn="just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can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used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optimize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consumption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in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buildings and infrastructure, reducing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 </a:t>
            </a:r>
            <a:r>
              <a:rPr sz="2000" spc="-3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waste and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lowering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costs. This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can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achieved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through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technologies such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as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smart lighting and </a:t>
            </a:r>
            <a:r>
              <a:rPr sz="2000" spc="-3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heating</a:t>
            </a:r>
            <a:r>
              <a:rPr sz="2000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systems,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energy-efficient</a:t>
            </a:r>
            <a:r>
              <a:rPr sz="2000"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building</a:t>
            </a:r>
            <a:r>
              <a:rPr sz="2000"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design.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152400"/>
            <a:ext cx="9144000" cy="59253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3683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2.3</a:t>
            </a:r>
            <a:r>
              <a:rPr sz="2000" b="1" spc="400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Waste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management: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waste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collection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routes,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areas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with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highest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waste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production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reducing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waste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volumes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improving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recycling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rates.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achieved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through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technologies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waste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bins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predictive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waste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collection.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2000" dirty="0">
              <a:latin typeface="Times New Roman"/>
              <a:cs typeface="Times New Roman"/>
            </a:endParaRPr>
          </a:p>
          <a:p>
            <a:pPr marL="355600" marR="13906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2.4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Public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safety: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enhance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safety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by detecting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predicting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criminal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activity,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identifying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hazards,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providing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real-time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emergency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response.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achieved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through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technologies</a:t>
            </a:r>
            <a:r>
              <a:rPr sz="2000"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predictive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policing,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surveillance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systems,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emergency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management.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2000" dirty="0">
              <a:latin typeface="Times New Roman"/>
              <a:cs typeface="Times New Roman"/>
            </a:endParaRPr>
          </a:p>
          <a:p>
            <a:pPr marL="355600" marR="22542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2.5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Smart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Homes:</a:t>
            </a:r>
            <a:r>
              <a:rPr sz="2000" b="1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automate home appliances,</a:t>
            </a:r>
            <a:r>
              <a:rPr sz="2000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consumption, </a:t>
            </a:r>
            <a:r>
              <a:rPr sz="2000" spc="-3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enhance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security.</a:t>
            </a:r>
            <a:endParaRPr sz="2000" dirty="0">
              <a:latin typeface="Times New Roman"/>
              <a:cs typeface="Times New Roman"/>
            </a:endParaRPr>
          </a:p>
          <a:p>
            <a:pPr marL="355600" marR="441959" indent="-3429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building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operations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maintenance,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reducing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costs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improving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efficiency.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be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achieved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through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technologies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building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automation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predictive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maintenance.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0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2.6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Urban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planning: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used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urban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planning</a:t>
            </a:r>
            <a:r>
              <a:rPr sz="2000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development,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improving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the 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design and functionality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cities. This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can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achieved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through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technologies such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as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predictive 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land- </a:t>
            </a:r>
            <a:r>
              <a:rPr sz="2000" spc="-3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modeling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3D urban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visualization.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1246" y="6594005"/>
            <a:ext cx="264160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ts val="1610"/>
              </a:lnSpc>
            </a:pPr>
            <a:r>
              <a:rPr sz="1500" dirty="0">
                <a:latin typeface="Palatino Linotype"/>
                <a:cs typeface="Palatino Linotype"/>
              </a:rPr>
              <a:t>9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07923"/>
            <a:ext cx="7939405" cy="24436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2.7</a:t>
            </a:r>
            <a:r>
              <a:rPr sz="2000" b="1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Healthcare:</a:t>
            </a:r>
            <a:r>
              <a:rPr sz="2000" b="1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 used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monitor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health,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outbreaks,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endParaRPr dirty="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healthcare</a:t>
            </a:r>
            <a:r>
              <a:rPr spc="-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resources.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2.8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Citizen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engagement: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enhance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citizen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engagement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participation</a:t>
            </a:r>
            <a:r>
              <a:rPr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in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city </a:t>
            </a:r>
            <a:r>
              <a:rPr spc="-3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decision-making. This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achieved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through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technologies such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as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chatbots and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virtual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assistants, </a:t>
            </a:r>
            <a:r>
              <a:rPr spc="-3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which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provide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information and services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citizens and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help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them navigate city services and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resources.</a:t>
            </a:r>
            <a:endParaRPr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0" y="2971800"/>
            <a:ext cx="6019800" cy="3657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76601" y="6019800"/>
            <a:ext cx="3048000" cy="86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8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Palatino Linotype"/>
                <a:cs typeface="Palatino Linotype"/>
              </a:rPr>
              <a:t>Figure</a:t>
            </a:r>
            <a:r>
              <a:rPr sz="1800" spc="-10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3:</a:t>
            </a:r>
            <a:r>
              <a:rPr sz="1800" spc="-95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Applications</a:t>
            </a:r>
            <a:r>
              <a:rPr sz="1800" spc="-15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of</a:t>
            </a:r>
            <a:r>
              <a:rPr sz="1800" spc="-10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IoT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" y="6629400"/>
            <a:ext cx="4800346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r>
              <a:rPr sz="1500" dirty="0">
                <a:latin typeface="Palatino Linotype"/>
                <a:cs typeface="Palatino Linotype"/>
              </a:rPr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28600" y="314157"/>
            <a:ext cx="8458200" cy="3222036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4604" algn="ctr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IM</a:t>
            </a:r>
            <a:r>
              <a:rPr sz="2400" b="1" spc="-155" dirty="0">
                <a:latin typeface="Times New Roman"/>
                <a:cs typeface="Times New Roman"/>
              </a:rPr>
              <a:t>P</a:t>
            </a:r>
            <a:r>
              <a:rPr sz="2400" b="1" spc="-5" dirty="0">
                <a:latin typeface="Times New Roman"/>
                <a:cs typeface="Times New Roman"/>
              </a:rPr>
              <a:t>ACT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8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AI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SMA</a:t>
            </a:r>
            <a:r>
              <a:rPr sz="2400" b="1" spc="-85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CITI</a:t>
            </a:r>
            <a:r>
              <a:rPr sz="2400" b="1" dirty="0">
                <a:latin typeface="Times New Roman"/>
                <a:cs typeface="Times New Roman"/>
              </a:rPr>
              <a:t>E</a:t>
            </a:r>
            <a:r>
              <a:rPr sz="2400" b="1" spc="-5" dirty="0">
                <a:latin typeface="Times New Roman"/>
                <a:cs typeface="Times New Roman"/>
              </a:rPr>
              <a:t>S</a:t>
            </a:r>
            <a:endParaRPr sz="2400" dirty="0">
              <a:latin typeface="Times New Roman"/>
              <a:cs typeface="Times New Roman"/>
            </a:endParaRPr>
          </a:p>
          <a:p>
            <a:pPr marL="355600" marR="26670" indent="-34290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Artificial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intelligence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(AI)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has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greatly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impact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improving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efficiency,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reducing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costs,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enhancing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quality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life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residents.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Here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some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of the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ways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which</a:t>
            </a:r>
            <a:r>
              <a:rPr sz="2000" spc="-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already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making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impact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cities.</a:t>
            </a:r>
            <a:endParaRPr sz="20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z="2000" spc="-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see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their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effect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local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environment,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global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warming,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well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as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pollution</a:t>
            </a:r>
            <a:r>
              <a:rPr sz="20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levels.</a:t>
            </a:r>
            <a:r>
              <a:rPr sz="2000" spc="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Using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machine</a:t>
            </a:r>
            <a:r>
              <a:rPr sz="2000" spc="1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learning</a:t>
            </a:r>
            <a:r>
              <a:rPr sz="2000" spc="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pollution</a:t>
            </a:r>
            <a:r>
              <a:rPr sz="20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control</a:t>
            </a:r>
            <a:r>
              <a:rPr sz="2000" spc="9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consumption,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allows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authorities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make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well-informed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decisions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that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best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environment.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5747" y="3622286"/>
            <a:ext cx="5029200" cy="292155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829054" y="6255473"/>
            <a:ext cx="6324346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8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Palatino Linotype"/>
                <a:cs typeface="Palatino Linotype"/>
              </a:rPr>
              <a:t>Figure</a:t>
            </a:r>
            <a:r>
              <a:rPr sz="1800" spc="5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4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AI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IoT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help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bring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about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 smart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city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experience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" y="6629400"/>
            <a:ext cx="4800346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r>
              <a:rPr sz="1500" dirty="0">
                <a:latin typeface="Palatino Linotype"/>
                <a:cs typeface="Palatino Linotype"/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34949"/>
            <a:ext cx="8021955" cy="58304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159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solidFill>
                  <a:srgbClr val="252525"/>
                </a:solidFill>
                <a:latin typeface="Times New Roman"/>
                <a:cs typeface="Times New Roman"/>
              </a:rPr>
              <a:t>3.1</a:t>
            </a:r>
            <a:r>
              <a:rPr b="1" spc="4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Improved</a:t>
            </a:r>
            <a:r>
              <a:rPr b="1" spc="-50" dirty="0">
                <a:latin typeface="Times New Roman"/>
                <a:cs typeface="Times New Roman"/>
              </a:rPr>
              <a:t> </a:t>
            </a:r>
            <a:r>
              <a:rPr b="1" spc="-15" dirty="0">
                <a:latin typeface="Times New Roman"/>
                <a:cs typeface="Times New Roman"/>
              </a:rPr>
              <a:t>Traffic</a:t>
            </a:r>
            <a:r>
              <a:rPr b="1" spc="-4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Management:</a:t>
            </a:r>
            <a:r>
              <a:rPr b="1" spc="-30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congestion,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flow,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 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enhance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road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safety.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example,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real-time 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collected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from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cameras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sensors,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analyzed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signal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timings,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reroute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vehicles,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prevent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accidents.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4953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AI-based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also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transport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systems,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buses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trains.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analyzing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passenger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flows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patterns,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adjust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frequency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routing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transport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better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meet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needs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commuters.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Another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approach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AI-based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predictive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anticipate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adjust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flow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accordingly.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example,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if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event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expected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draw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large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number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people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 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particular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area,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adjusted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accommodate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influx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prevent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congestion.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26162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Overall,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-9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has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greatly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efficiency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urban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transport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systems,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air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pollution,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overall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quality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life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city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residents.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795"/>
              </a:lnSpc>
            </a:pPr>
            <a:r>
              <a:rPr dirty="0"/>
              <a:t>12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</TotalTime>
  <Words>3465</Words>
  <Application>Microsoft Office PowerPoint</Application>
  <PresentationFormat>On-screen Show (4:3)</PresentationFormat>
  <Paragraphs>169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Arial MT</vt:lpstr>
      <vt:lpstr>Berlin Sans FB Demi</vt:lpstr>
      <vt:lpstr>Calibri</vt:lpstr>
      <vt:lpstr>Calibri Light</vt:lpstr>
      <vt:lpstr>Palatino Linotype</vt:lpstr>
      <vt:lpstr>Times New Roman</vt:lpstr>
      <vt:lpstr>Verdana</vt:lpstr>
      <vt:lpstr>Office Theme</vt:lpstr>
      <vt:lpstr>PowerPoint Presentation</vt:lpstr>
      <vt:lpstr>PowerPoint Presentation</vt:lpstr>
      <vt:lpstr>Sub-Headings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Kaushik Aaryan</cp:lastModifiedBy>
  <cp:revision>8</cp:revision>
  <dcterms:created xsi:type="dcterms:W3CDTF">2023-04-21T18:17:24Z</dcterms:created>
  <dcterms:modified xsi:type="dcterms:W3CDTF">2023-04-22T08:06:57Z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2023-04-01T00:00:00Z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2023-04-21T00:00:00Z</vt:filetime>
  </property>
</Properties>
</file>